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2"/>
  </p:notesMasterIdLst>
  <p:sldIdLst>
    <p:sldId id="256" r:id="rId2"/>
    <p:sldId id="260" r:id="rId3"/>
    <p:sldId id="258" r:id="rId4"/>
    <p:sldId id="272" r:id="rId5"/>
    <p:sldId id="259" r:id="rId6"/>
    <p:sldId id="267" r:id="rId7"/>
    <p:sldId id="313" r:id="rId8"/>
    <p:sldId id="314" r:id="rId9"/>
    <p:sldId id="268" r:id="rId10"/>
    <p:sldId id="261" r:id="rId11"/>
    <p:sldId id="273" r:id="rId12"/>
    <p:sldId id="264" r:id="rId13"/>
    <p:sldId id="294" r:id="rId14"/>
    <p:sldId id="265" r:id="rId15"/>
    <p:sldId id="279" r:id="rId16"/>
    <p:sldId id="282" r:id="rId17"/>
    <p:sldId id="283" r:id="rId18"/>
    <p:sldId id="271" r:id="rId19"/>
    <p:sldId id="270" r:id="rId20"/>
    <p:sldId id="280" r:id="rId21"/>
    <p:sldId id="275" r:id="rId22"/>
    <p:sldId id="277" r:id="rId23"/>
    <p:sldId id="276" r:id="rId24"/>
    <p:sldId id="281" r:id="rId25"/>
    <p:sldId id="284" r:id="rId26"/>
    <p:sldId id="285" r:id="rId27"/>
    <p:sldId id="316" r:id="rId28"/>
    <p:sldId id="317" r:id="rId29"/>
    <p:sldId id="315" r:id="rId30"/>
    <p:sldId id="318" r:id="rId31"/>
    <p:sldId id="319" r:id="rId32"/>
    <p:sldId id="320" r:id="rId33"/>
    <p:sldId id="321" r:id="rId34"/>
    <p:sldId id="322" r:id="rId35"/>
    <p:sldId id="288" r:id="rId36"/>
    <p:sldId id="287" r:id="rId37"/>
    <p:sldId id="298" r:id="rId38"/>
    <p:sldId id="292" r:id="rId39"/>
    <p:sldId id="296" r:id="rId40"/>
    <p:sldId id="295" r:id="rId41"/>
    <p:sldId id="297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23" r:id="rId55"/>
    <p:sldId id="324" r:id="rId56"/>
    <p:sldId id="326" r:id="rId57"/>
    <p:sldId id="325" r:id="rId58"/>
    <p:sldId id="327" r:id="rId59"/>
    <p:sldId id="337" r:id="rId60"/>
    <p:sldId id="289" r:id="rId61"/>
    <p:sldId id="339" r:id="rId62"/>
    <p:sldId id="330" r:id="rId63"/>
    <p:sldId id="331" r:id="rId64"/>
    <p:sldId id="338" r:id="rId65"/>
    <p:sldId id="342" r:id="rId66"/>
    <p:sldId id="332" r:id="rId67"/>
    <p:sldId id="334" r:id="rId68"/>
    <p:sldId id="345" r:id="rId69"/>
    <p:sldId id="346" r:id="rId70"/>
    <p:sldId id="347" r:id="rId71"/>
    <p:sldId id="291" r:id="rId72"/>
    <p:sldId id="290" r:id="rId73"/>
    <p:sldId id="257" r:id="rId74"/>
    <p:sldId id="293" r:id="rId75"/>
    <p:sldId id="262" r:id="rId76"/>
    <p:sldId id="263" r:id="rId77"/>
    <p:sldId id="328" r:id="rId78"/>
    <p:sldId id="341" r:id="rId79"/>
    <p:sldId id="343" r:id="rId80"/>
    <p:sldId id="344" r:id="rId8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800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95857" autoAdjust="0"/>
  </p:normalViewPr>
  <p:slideViewPr>
    <p:cSldViewPr snapToGrid="0">
      <p:cViewPr>
        <p:scale>
          <a:sx n="100" d="100"/>
          <a:sy n="100" d="100"/>
        </p:scale>
        <p:origin x="846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1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2.emf"/><Relationship Id="rId4" Type="http://schemas.openxmlformats.org/officeDocument/2006/relationships/image" Target="../media/image122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23/05/2015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94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970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23/05/2015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23/05/2015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23/05/2015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23/05/2015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23/05/2015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23/05/2015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23/05/2015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23/05/2015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8.wdp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7.vsd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9.emf"/><Relationship Id="rId4" Type="http://schemas.openxmlformats.org/officeDocument/2006/relationships/package" Target="../embeddings/Dessin_Microsoft_Visio9.vsdx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3.vsdx"/><Relationship Id="rId13" Type="http://schemas.openxmlformats.org/officeDocument/2006/relationships/image" Target="../media/image85.png"/><Relationship Id="rId3" Type="http://schemas.openxmlformats.org/officeDocument/2006/relationships/package" Target="../embeddings/Dessin_Microsoft_Visio10.vsdx"/><Relationship Id="rId7" Type="http://schemas.openxmlformats.org/officeDocument/2006/relationships/package" Target="../embeddings/Dessin_Microsoft_Visio12.vsdx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11" Type="http://schemas.openxmlformats.org/officeDocument/2006/relationships/image" Target="../media/image83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82.png"/><Relationship Id="rId4" Type="http://schemas.openxmlformats.org/officeDocument/2006/relationships/image" Target="../media/image80.emf"/><Relationship Id="rId9" Type="http://schemas.openxmlformats.org/officeDocument/2006/relationships/package" Target="../embeddings/Dessin_Microsoft_Visio14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7.vsdx"/><Relationship Id="rId13" Type="http://schemas.openxmlformats.org/officeDocument/2006/relationships/image" Target="../media/image90.png"/><Relationship Id="rId3" Type="http://schemas.openxmlformats.org/officeDocument/2006/relationships/package" Target="../embeddings/Dessin_Microsoft_Visio15.vsdx"/><Relationship Id="rId7" Type="http://schemas.openxmlformats.org/officeDocument/2006/relationships/image" Target="../media/image81.emf"/><Relationship Id="rId12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package" Target="../embeddings/Dessin_Microsoft_Visio16.vsdx"/><Relationship Id="rId11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package" Target="../embeddings/Dessin_Microsoft_Visio19.vsdx"/><Relationship Id="rId4" Type="http://schemas.openxmlformats.org/officeDocument/2006/relationships/image" Target="../media/image82.emf"/><Relationship Id="rId9" Type="http://schemas.openxmlformats.org/officeDocument/2006/relationships/package" Target="../embeddings/Dessin_Microsoft_Visio18.vsdx"/><Relationship Id="rId1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6.png"/><Relationship Id="rId5" Type="http://schemas.openxmlformats.org/officeDocument/2006/relationships/image" Target="../media/image83.emf"/><Relationship Id="rId4" Type="http://schemas.openxmlformats.org/officeDocument/2006/relationships/package" Target="../embeddings/Dessin_Microsoft_Visio20.vsdx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3.png"/><Relationship Id="rId4" Type="http://schemas.openxmlformats.org/officeDocument/2006/relationships/image" Target="../media/image84.emf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package" Target="../embeddings/Dessin_Microsoft_Visio22.vsdx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image" Target="../media/image68.png"/><Relationship Id="rId4" Type="http://schemas.openxmlformats.org/officeDocument/2006/relationships/image" Target="../media/image94.emf"/><Relationship Id="rId9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png"/><Relationship Id="rId11" Type="http://schemas.openxmlformats.org/officeDocument/2006/relationships/image" Target="../media/image100.png"/><Relationship Id="rId5" Type="http://schemas.openxmlformats.org/officeDocument/2006/relationships/image" Target="../media/image95.emf"/><Relationship Id="rId10" Type="http://schemas.openxmlformats.org/officeDocument/2006/relationships/image" Target="../media/image99.png"/><Relationship Id="rId4" Type="http://schemas.openxmlformats.org/officeDocument/2006/relationships/package" Target="../embeddings/Dessin_Microsoft_Visio23.vsdx"/><Relationship Id="rId9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96.emf"/><Relationship Id="rId4" Type="http://schemas.openxmlformats.org/officeDocument/2006/relationships/package" Target="../embeddings/Dessin_Microsoft_Visio24.vsdx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4.wdp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03.emf"/><Relationship Id="rId4" Type="http://schemas.openxmlformats.org/officeDocument/2006/relationships/package" Target="../embeddings/Dessin_Microsoft_Visio25.vsd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0.emf"/><Relationship Id="rId4" Type="http://schemas.openxmlformats.org/officeDocument/2006/relationships/package" Target="../embeddings/Dessin_Microsoft_Visio26.vsd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3.png"/><Relationship Id="rId5" Type="http://schemas.openxmlformats.org/officeDocument/2006/relationships/image" Target="../media/image112.emf"/><Relationship Id="rId4" Type="http://schemas.openxmlformats.org/officeDocument/2006/relationships/package" Target="../embeddings/Dessin_Microsoft_Visio27.vsdx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0.vsdx"/><Relationship Id="rId13" Type="http://schemas.openxmlformats.org/officeDocument/2006/relationships/image" Target="../media/image118.png"/><Relationship Id="rId3" Type="http://schemas.openxmlformats.org/officeDocument/2006/relationships/package" Target="../embeddings/Dessin_Microsoft_Visio28.vsdx"/><Relationship Id="rId7" Type="http://schemas.openxmlformats.org/officeDocument/2006/relationships/image" Target="../media/image81.emf"/><Relationship Id="rId12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Dessin_Microsoft_Visio29.vsdx"/><Relationship Id="rId11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package" Target="../embeddings/Dessin_Microsoft_Visio32.vsdx"/><Relationship Id="rId4" Type="http://schemas.openxmlformats.org/officeDocument/2006/relationships/image" Target="../media/image114.emf"/><Relationship Id="rId9" Type="http://schemas.openxmlformats.org/officeDocument/2006/relationships/package" Target="../embeddings/Dessin_Microsoft_Visio31.vsdx"/><Relationship Id="rId1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5.vsdx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0.emf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Dessin_Microsoft_Visio34.vsdx"/><Relationship Id="rId11" Type="http://schemas.openxmlformats.org/officeDocument/2006/relationships/image" Target="../media/image122.emf"/><Relationship Id="rId5" Type="http://schemas.openxmlformats.org/officeDocument/2006/relationships/image" Target="../media/image112.emf"/><Relationship Id="rId10" Type="http://schemas.openxmlformats.org/officeDocument/2006/relationships/package" Target="../embeddings/Dessin_Microsoft_Visio36.vsdx"/><Relationship Id="rId4" Type="http://schemas.openxmlformats.org/officeDocument/2006/relationships/package" Target="../embeddings/Dessin_Microsoft_Visio33.vsdx"/><Relationship Id="rId9" Type="http://schemas.openxmlformats.org/officeDocument/2006/relationships/image" Target="../media/image12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3.emf"/><Relationship Id="rId5" Type="http://schemas.openxmlformats.org/officeDocument/2006/relationships/package" Target="../embeddings/Dessin_Microsoft_Visio38.vsdx"/><Relationship Id="rId4" Type="http://schemas.openxmlformats.org/officeDocument/2006/relationships/image" Target="../media/image122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How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imagine </a:t>
            </a:r>
            <a:r>
              <a:rPr lang="fr-FR" sz="3200" b="1" dirty="0" err="1" smtClean="0"/>
              <a:t>analyzing</a:t>
            </a:r>
            <a:r>
              <a:rPr lang="fr-FR" sz="3200" b="1" dirty="0" smtClean="0"/>
              <a:t> the application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5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9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How </a:t>
            </a:r>
            <a:r>
              <a:rPr lang="fr-FR" sz="3200" dirty="0" err="1"/>
              <a:t>we</a:t>
            </a:r>
            <a:r>
              <a:rPr lang="fr-FR" sz="3200" dirty="0"/>
              <a:t> imagine </a:t>
            </a:r>
            <a:r>
              <a:rPr lang="fr-FR" sz="3200" dirty="0" err="1"/>
              <a:t>analyzing</a:t>
            </a:r>
            <a:r>
              <a:rPr lang="fr-FR" sz="32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2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Framework for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analysis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Respect </a:t>
            </a:r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</a:p>
          <a:p>
            <a:r>
              <a:rPr lang="fr-FR" dirty="0" err="1" smtClean="0"/>
              <a:t>Theoretical</a:t>
            </a:r>
            <a:r>
              <a:rPr lang="fr-FR" dirty="0" smtClean="0"/>
              <a:t> contributions</a:t>
            </a:r>
          </a:p>
          <a:p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Temporal, </a:t>
            </a:r>
            <a:r>
              <a:rPr lang="fr-FR" dirty="0" err="1" smtClean="0"/>
              <a:t>spatiotemporal</a:t>
            </a:r>
            <a:endParaRPr lang="fr-FR" dirty="0" smtClean="0"/>
          </a:p>
          <a:p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upon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(LP)</a:t>
            </a:r>
          </a:p>
          <a:p>
            <a:r>
              <a:rPr lang="fr-FR" dirty="0" smtClean="0"/>
              <a:t>Notable Extension</a:t>
            </a:r>
          </a:p>
          <a:p>
            <a:r>
              <a:rPr lang="fr-FR" dirty="0" smtClean="0"/>
              <a:t>Pipeline -&gt; trace -&gt; visu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3921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96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595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90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5721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8739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92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912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1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08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9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940725"/>
              </p:ext>
            </p:extLst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7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21927"/>
              </p:ext>
            </p:extLst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8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644205"/>
              </p:ext>
            </p:extLst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23853"/>
              </p:ext>
            </p:extLst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5534"/>
              </p:ext>
            </p:extLst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93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09110"/>
              </p:ext>
            </p:extLst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6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398969"/>
              </p:ext>
            </p:extLst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7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34746"/>
              </p:ext>
            </p:extLst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156228"/>
              </p:ext>
            </p:extLst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07"/>
              </p:ext>
            </p:extLst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0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99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653603" y="54159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Identical</a:t>
            </a:r>
            <a:r>
              <a:rPr lang="fr-FR" b="1" dirty="0" smtClean="0">
                <a:solidFill>
                  <a:srgbClr val="00B050"/>
                </a:solidFill>
              </a:rPr>
              <a:t> to </a:t>
            </a:r>
            <a:r>
              <a:rPr lang="fr-FR" b="1" dirty="0" err="1" smtClean="0">
                <a:solidFill>
                  <a:srgbClr val="00B050"/>
                </a:solidFill>
              </a:rPr>
              <a:t>algorithm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scalar</a:t>
            </a:r>
            <a:r>
              <a:rPr lang="fr-FR" b="1" dirty="0" smtClean="0">
                <a:solidFill>
                  <a:srgbClr val="00B050"/>
                </a:solidFill>
              </a:rPr>
              <a:t> version!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547175"/>
              </p:ext>
            </p:extLst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270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648004"/>
              </p:ext>
            </p:extLst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8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7663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9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662705"/>
              </p:ext>
            </p:extLst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7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54" y="385257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37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324742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7" name="Visio" r:id="rId4" imgW="18707115" imgH="8563138" progId="Visio.Drawing.15">
                  <p:embed/>
                </p:oleObj>
              </mc:Choice>
              <mc:Fallback>
                <p:oleObj name="Visio" r:id="rId4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7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972" y="398832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59" y="4512695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Bar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Colored</a:t>
            </a:r>
            <a:endParaRPr lang="fr-FR" dirty="0" smtClean="0"/>
          </a:p>
          <a:p>
            <a:r>
              <a:rPr lang="fr-FR" dirty="0" smtClean="0"/>
              <a:t>partition</a:t>
            </a:r>
            <a:endParaRPr lang="fr-FR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Stacked</a:t>
            </a:r>
            <a:r>
              <a:rPr lang="fr-FR" dirty="0" smtClean="0"/>
              <a:t> bar</a:t>
            </a:r>
          </a:p>
          <a:p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TS Record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161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181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8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641976"/>
              </p:ext>
            </p:extLst>
          </p:nvPr>
        </p:nvGraphicFramePr>
        <p:xfrm>
          <a:off x="3027241" y="1728808"/>
          <a:ext cx="5178986" cy="4142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7241" y="1728808"/>
                        <a:ext cx="5178986" cy="4142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964006"/>
              </p:ext>
            </p:extLst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8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903745"/>
              </p:ext>
            </p:extLst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9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399365"/>
              </p:ext>
            </p:extLst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331791"/>
              </p:ext>
            </p:extLst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01843"/>
              </p:ext>
            </p:extLst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2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67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676525"/>
            <a:ext cx="8648700" cy="1885950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r>
              <a:rPr lang="fr-FR" b="1" dirty="0" smtClean="0"/>
              <a:t>: </a:t>
            </a:r>
            <a:r>
              <a:rPr lang="fr-FR" dirty="0" err="1" smtClean="0"/>
              <a:t>sequence</a:t>
            </a:r>
            <a:r>
              <a:rPr lang="fr-FR" dirty="0" smtClean="0"/>
              <a:t> of spatial and temporal </a:t>
            </a:r>
            <a:r>
              <a:rPr lang="fr-FR" dirty="0" err="1" smtClean="0"/>
              <a:t>cuts</a:t>
            </a:r>
            <a:endParaRPr lang="fr-FR" dirty="0" smtClean="0"/>
          </a:p>
          <a:p>
            <a:r>
              <a:rPr lang="fr-FR" b="1" dirty="0" err="1" smtClean="0"/>
              <a:t>Aggregation</a:t>
            </a:r>
            <a:r>
              <a:rPr lang="fr-FR" b="1" dirty="0" smtClean="0"/>
              <a:t>, redistribution: </a:t>
            </a:r>
            <a:r>
              <a:rPr lang="fr-FR" dirty="0" err="1" smtClean="0"/>
              <a:t>principle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temporal </a:t>
            </a:r>
            <a:r>
              <a:rPr lang="fr-FR" dirty="0" err="1" smtClean="0"/>
              <a:t>algorithm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0376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742022"/>
              </p:ext>
            </p:extLst>
          </p:nvPr>
        </p:nvGraphicFramePr>
        <p:xfrm>
          <a:off x="924859" y="4416059"/>
          <a:ext cx="2706272" cy="216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4859" y="4416059"/>
                        <a:ext cx="2706272" cy="216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474014"/>
              </p:ext>
            </p:extLst>
          </p:nvPr>
        </p:nvGraphicFramePr>
        <p:xfrm>
          <a:off x="5412305" y="1945057"/>
          <a:ext cx="2652415" cy="1984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6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5" y="1945057"/>
                        <a:ext cx="2652415" cy="1984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388673"/>
              </p:ext>
            </p:extLst>
          </p:nvPr>
        </p:nvGraphicFramePr>
        <p:xfrm>
          <a:off x="924859" y="1945057"/>
          <a:ext cx="2706272" cy="2047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7" name="Visio" r:id="rId8" imgW="7391371" imgH="5591142" progId="Visio.Drawing.15">
                  <p:embed/>
                </p:oleObj>
              </mc:Choice>
              <mc:Fallback>
                <p:oleObj name="Visio" r:id="rId8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4859" y="1945057"/>
                        <a:ext cx="2706272" cy="2047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569926"/>
              </p:ext>
            </p:extLst>
          </p:nvPr>
        </p:nvGraphicFramePr>
        <p:xfrm>
          <a:off x="5412305" y="4506483"/>
          <a:ext cx="2652414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Visio" r:id="rId10" imgW="7143904" imgH="5343623" progId="Visio.Drawing.15">
                  <p:embed/>
                </p:oleObj>
              </mc:Choice>
              <mc:Fallback>
                <p:oleObj name="Visio" r:id="rId10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2305" y="4506483"/>
                        <a:ext cx="2652414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4" descr="wheel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62" y="5302773"/>
            <a:ext cx="390730" cy="4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45" idx="1"/>
          </p:cNvCxnSpPr>
          <p:nvPr/>
        </p:nvCxnSpPr>
        <p:spPr>
          <a:xfrm>
            <a:off x="3631131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5" idx="3"/>
          </p:cNvCxnSpPr>
          <p:nvPr/>
        </p:nvCxnSpPr>
        <p:spPr>
          <a:xfrm>
            <a:off x="4665992" y="5517663"/>
            <a:ext cx="6441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628047" y="6187826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of</a:t>
            </a:r>
          </a:p>
          <a:p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dirty="0"/>
          </a:p>
        </p:txBody>
      </p:sp>
      <p:cxnSp>
        <p:nvCxnSpPr>
          <p:cNvPr id="54" name="Connecteur droit avec flèche 53"/>
          <p:cNvCxnSpPr>
            <a:endCxn id="45" idx="2"/>
          </p:cNvCxnSpPr>
          <p:nvPr/>
        </p:nvCxnSpPr>
        <p:spPr>
          <a:xfrm flipV="1">
            <a:off x="4275262" y="5732553"/>
            <a:ext cx="195365" cy="45527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17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225203"/>
              </p:ext>
            </p:extLst>
          </p:nvPr>
        </p:nvGraphicFramePr>
        <p:xfrm>
          <a:off x="596900" y="2522754"/>
          <a:ext cx="3687245" cy="275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8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6900" y="2522754"/>
                        <a:ext cx="3687245" cy="2758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199297"/>
              </p:ext>
            </p:extLst>
          </p:nvPr>
        </p:nvGraphicFramePr>
        <p:xfrm>
          <a:off x="4910655" y="2522754"/>
          <a:ext cx="3687245" cy="275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0655" y="2522754"/>
                        <a:ext cx="3687245" cy="2758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56815" y="4452579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489" y="2347784"/>
            <a:ext cx="2917452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2110004" y="2360506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Complexity</a:t>
            </a:r>
            <a:r>
              <a:rPr lang="fr-FR" sz="3200" dirty="0" smtClean="0"/>
              <a:t> of large </a:t>
            </a:r>
            <a:r>
              <a:rPr lang="fr-FR" sz="3200" dirty="0" err="1" smtClean="0"/>
              <a:t>scale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</a:t>
            </a:r>
            <a:r>
              <a:rPr lang="fr-FR" sz="3200" dirty="0" err="1" smtClean="0"/>
              <a:t>systems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133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3577996" y="2249830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èche droite 43"/>
          <p:cNvSpPr/>
          <p:nvPr/>
        </p:nvSpPr>
        <p:spPr>
          <a:xfrm>
            <a:off x="3233617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5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analyze</a:t>
            </a:r>
            <a:r>
              <a:rPr lang="fr-FR" dirty="0" smtClean="0"/>
              <a:t> </a:t>
            </a:r>
            <a:r>
              <a:rPr lang="fr-FR" dirty="0" err="1" smtClean="0"/>
              <a:t>these</a:t>
            </a:r>
            <a:r>
              <a:rPr lang="fr-FR" dirty="0" smtClean="0"/>
              <a:t> applications?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3814</TotalTime>
  <Words>1352</Words>
  <Application>Microsoft Office PowerPoint</Application>
  <PresentationFormat>Affichage à l'écran (4:3)</PresentationFormat>
  <Paragraphs>661</Paragraphs>
  <Slides>80</Slides>
  <Notes>10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80</vt:i4>
      </vt:variant>
    </vt:vector>
  </HeadingPairs>
  <TitlesOfParts>
    <vt:vector size="91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Dessin Microsoft 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Complexity of multimedia applications</vt:lpstr>
      <vt:lpstr>Complexity of large scale parallel systems</vt:lpstr>
      <vt:lpstr>How to analyze these applications?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Framework for spatiotemporal analysis</vt:lpstr>
      <vt:lpstr>Overviews</vt:lpstr>
      <vt:lpstr>Ocelotl Analysis Tool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  <vt:lpstr>Lamarche-Perrin’s Method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Fill the microscopic model</vt:lpstr>
      <vt:lpstr>Fill the microscopic model</vt:lpstr>
      <vt:lpstr>Aggregate the microscopic model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Visualize the trace abstraction</vt:lpstr>
      <vt:lpstr>Stacked bar chart visual aggregation</vt:lpstr>
      <vt:lpstr>Example of analyses</vt:lpstr>
      <vt:lpstr>TS Record</vt:lpstr>
      <vt:lpstr>Conjugate Gradient</vt:lpstr>
      <vt:lpstr>We need some space!</vt:lpstr>
      <vt:lpstr>Spatiotemporal Analysis</vt:lpstr>
      <vt:lpstr>Interest of spatiotemporal analysis</vt:lpstr>
      <vt:lpstr>Build a microscopic model from the trace</vt:lpstr>
      <vt:lpstr>Microscopic model structure</vt:lpstr>
      <vt:lpstr>Hardware/software hierarchy</vt:lpstr>
      <vt:lpstr>Hierarchize the spatial dimension</vt:lpstr>
      <vt:lpstr>Aggregate the microscopic model</vt:lpstr>
      <vt:lpstr>Quality computation </vt:lpstr>
      <vt:lpstr>Aggregation algorithm</vt:lpstr>
      <vt:lpstr>Aggregate the microscopic model</vt:lpstr>
      <vt:lpstr>Visual aggregation</vt:lpstr>
      <vt:lpstr>Implementation: Ocelotl Analysis Tool</vt:lpstr>
      <vt:lpstr>Conclusion</vt:lpstr>
      <vt:lpstr>Publications</vt:lpstr>
      <vt:lpstr>Backup</vt:lpstr>
      <vt:lpstr>Main thread: a recording application</vt:lpstr>
      <vt:lpstr>Knowledge on TS Record use case</vt:lpstr>
      <vt:lpstr>How to adapt LP method to spatiotemporal analysis?</vt:lpstr>
      <vt:lpstr>Microscopic model building</vt:lpstr>
      <vt:lpstr>Quality computation</vt:lpstr>
      <vt:lpstr>Best cut computation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325</cp:revision>
  <dcterms:created xsi:type="dcterms:W3CDTF">2015-05-04T13:17:04Z</dcterms:created>
  <dcterms:modified xsi:type="dcterms:W3CDTF">2015-05-23T23:38:09Z</dcterms:modified>
</cp:coreProperties>
</file>